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2" r:id="rId2"/>
    <p:sldId id="263" r:id="rId3"/>
    <p:sldId id="267" r:id="rId4"/>
    <p:sldId id="256" r:id="rId5"/>
    <p:sldId id="257" r:id="rId6"/>
    <p:sldId id="268" r:id="rId7"/>
    <p:sldId id="258" r:id="rId8"/>
    <p:sldId id="260" r:id="rId9"/>
    <p:sldId id="269" r:id="rId10"/>
    <p:sldId id="270" r:id="rId11"/>
    <p:sldId id="271" r:id="rId12"/>
    <p:sldId id="272" r:id="rId13"/>
    <p:sldId id="265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ACB8D-4627-4EAA-BB52-15F45E5617D6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4F612-D1CE-4461-8512-4397672B9D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99C8-585E-4D32-B6DE-192DB45D55AD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02741-3B8D-4AE1-84AA-E6BC4823B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50006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Девиз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урока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142984"/>
            <a:ext cx="8215370" cy="51435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</a:rPr>
              <a:t>Думать — коллективно!</a:t>
            </a:r>
          </a:p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</a:rPr>
              <a:t>Решать — оперативно!</a:t>
            </a:r>
          </a:p>
          <a:p>
            <a:r>
              <a:rPr lang="ru-RU" sz="6600" b="1" i="1" dirty="0" smtClean="0">
                <a:solidFill>
                  <a:schemeClr val="accent6">
                    <a:lumMod val="50000"/>
                  </a:schemeClr>
                </a:solidFill>
              </a:rPr>
              <a:t>Отвечать — доказательно</a:t>
            </a:r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Думай, анализируй, решай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   </a:t>
            </a:r>
            <a:r>
              <a:rPr lang="ru-RU" sz="4400" b="1" dirty="0" smtClean="0"/>
              <a:t>У Гриши и Маши есть линейки. У Гриши линейка 25см, это на 5см короче, чем у Маши.</a:t>
            </a:r>
          </a:p>
          <a:p>
            <a:endParaRPr lang="ru-RU" sz="3600" b="1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Задайте вопрос к задаче, так чтобы она была простая.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Теперь преобразуйте задачу,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так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чтобы она стала сложной.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Предположите и обобщите 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b="1" dirty="0" smtClean="0"/>
              <a:t>Черепаха легче лошади, но тяжелее слона.</a:t>
            </a:r>
          </a:p>
          <a:p>
            <a:pPr>
              <a:buNone/>
            </a:pPr>
            <a:r>
              <a:rPr lang="ru-RU" sz="4000" b="1" dirty="0" smtClean="0"/>
              <a:t>Кто легче всех?</a:t>
            </a:r>
            <a:endParaRPr lang="ru-RU" sz="4000" dirty="0" smtClean="0"/>
          </a:p>
          <a:p>
            <a:pPr>
              <a:buNone/>
            </a:pPr>
            <a:r>
              <a:rPr lang="ru-RU" sz="4000" b="1" dirty="0" smtClean="0"/>
              <a:t>Докажи с помощью чертежа</a:t>
            </a:r>
            <a:r>
              <a:rPr lang="ru-RU" b="1" dirty="0" smtClean="0"/>
              <a:t>: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____________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_________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__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Рецепт:  ЗАДАЧА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/>
              <a:t>Если </a:t>
            </a:r>
            <a:r>
              <a:rPr lang="ru-RU" sz="5400" b="1" dirty="0" err="1" smtClean="0"/>
              <a:t>взять_________</a:t>
            </a:r>
            <a:endParaRPr lang="ru-RU" sz="5400" b="1" dirty="0" smtClean="0"/>
          </a:p>
          <a:p>
            <a:r>
              <a:rPr lang="ru-RU" sz="5400" b="1" dirty="0" err="1" smtClean="0"/>
              <a:t>Добавить__________</a:t>
            </a:r>
            <a:endParaRPr lang="ru-RU" sz="5400" b="1" dirty="0" smtClean="0"/>
          </a:p>
          <a:p>
            <a:r>
              <a:rPr lang="ru-RU" sz="5400" b="1" dirty="0" err="1" smtClean="0"/>
              <a:t>Размешать_________</a:t>
            </a:r>
            <a:endParaRPr lang="ru-RU" sz="5400" b="1" dirty="0" smtClean="0"/>
          </a:p>
          <a:p>
            <a:r>
              <a:rPr lang="ru-RU" sz="5400" b="1" dirty="0" err="1" smtClean="0"/>
              <a:t>Получится</a:t>
            </a:r>
            <a:r>
              <a:rPr lang="ru-RU" sz="5400" dirty="0" err="1" smtClean="0"/>
              <a:t>__________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Подумай!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400" b="1" dirty="0" smtClean="0"/>
              <a:t>Чему мы учились на этом уроке? </a:t>
            </a:r>
          </a:p>
          <a:p>
            <a:r>
              <a:rPr lang="ru-RU" sz="4400" b="1" dirty="0" smtClean="0"/>
              <a:t>Что мы для этого делали?</a:t>
            </a:r>
          </a:p>
          <a:p>
            <a:r>
              <a:rPr lang="ru-RU" sz="4400" b="1" dirty="0" smtClean="0"/>
              <a:t>Над чем ещё можно работать?</a:t>
            </a:r>
          </a:p>
          <a:p>
            <a:r>
              <a:rPr lang="ru-RU" sz="4400" b="1" dirty="0" smtClean="0"/>
              <a:t>Я могу похвалить себя и своих одноклассников   за . . .</a:t>
            </a:r>
          </a:p>
          <a:p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сотрудничество!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Окончен урок, и выполнен план.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Спасибо, ребята, огромное вам.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За то, что упорно и дружно трудились,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И знания точно уж вам пригодились!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Найди лишнее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Условие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Вопрос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Решение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Треугольник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Ответ </a:t>
            </a: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Проверка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ПОДУМАЙ, СКАЖИ!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6000" b="1" dirty="0" smtClean="0"/>
              <a:t>ЧТО ТАКОЕ ЗАДАЧА?</a:t>
            </a:r>
          </a:p>
          <a:p>
            <a:endParaRPr lang="ru-RU" sz="6000" b="1" dirty="0" smtClean="0"/>
          </a:p>
          <a:p>
            <a:r>
              <a:rPr lang="ru-RU" sz="6000" b="1" dirty="0" smtClean="0"/>
              <a:t>НАЗОВИ ТИПЫ ЗАДАЧ</a:t>
            </a:r>
            <a:r>
              <a:rPr lang="ru-RU" sz="6000" dirty="0" smtClean="0"/>
              <a:t>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643998" cy="57150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З</a:t>
            </a:r>
            <a:r>
              <a:rPr lang="ru-RU" sz="4800" b="1" dirty="0" smtClean="0">
                <a:solidFill>
                  <a:srgbClr val="FF0000"/>
                </a:solidFill>
              </a:rPr>
              <a:t>адача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428736"/>
            <a:ext cx="7826940" cy="413862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Задача</a:t>
            </a:r>
            <a:r>
              <a:rPr lang="ru-RU" sz="4000" b="1" dirty="0" smtClean="0">
                <a:solidFill>
                  <a:schemeClr val="tx1"/>
                </a:solidFill>
              </a:rPr>
              <a:t>-это то</a:t>
            </a:r>
            <a:r>
              <a:rPr lang="ru-RU" sz="4000" b="1" dirty="0">
                <a:solidFill>
                  <a:schemeClr val="tx1"/>
                </a:solidFill>
              </a:rPr>
              <a:t>, что требует исполнения, </a:t>
            </a:r>
            <a:r>
              <a:rPr lang="ru-RU" sz="4000" b="1" dirty="0" smtClean="0">
                <a:solidFill>
                  <a:schemeClr val="tx1"/>
                </a:solidFill>
              </a:rPr>
              <a:t>разрешения</a:t>
            </a:r>
          </a:p>
          <a:p>
            <a:r>
              <a:rPr lang="ru-RU" sz="4800" b="1" dirty="0">
                <a:solidFill>
                  <a:srgbClr val="FF0000"/>
                </a:solidFill>
              </a:rPr>
              <a:t>Задача</a:t>
            </a:r>
            <a:r>
              <a:rPr lang="ru-RU" sz="4000" dirty="0">
                <a:solidFill>
                  <a:schemeClr val="tx1"/>
                </a:solidFill>
              </a:rPr>
              <a:t> - </a:t>
            </a:r>
            <a:r>
              <a:rPr lang="ru-RU" sz="4000" b="1" dirty="0">
                <a:solidFill>
                  <a:schemeClr val="tx1"/>
                </a:solidFill>
              </a:rPr>
              <a:t>это ситуация, </a:t>
            </a:r>
            <a:r>
              <a:rPr lang="ru-RU" sz="4000" b="1" dirty="0" smtClean="0">
                <a:solidFill>
                  <a:schemeClr val="tx1"/>
                </a:solidFill>
              </a:rPr>
              <a:t>где есть проблема </a:t>
            </a:r>
            <a:r>
              <a:rPr lang="ru-RU" sz="4000" b="1" dirty="0">
                <a:solidFill>
                  <a:schemeClr val="tx1"/>
                </a:solidFill>
              </a:rPr>
              <a:t>и цель, </a:t>
            </a:r>
            <a:r>
              <a:rPr lang="ru-RU" sz="4000" b="1" dirty="0" smtClean="0">
                <a:solidFill>
                  <a:schemeClr val="tx1"/>
                </a:solidFill>
              </a:rPr>
              <a:t>которую </a:t>
            </a:r>
            <a:r>
              <a:rPr lang="ru-RU" sz="4000" b="1">
                <a:solidFill>
                  <a:schemeClr val="tx1"/>
                </a:solidFill>
              </a:rPr>
              <a:t>нужно </a:t>
            </a:r>
            <a:r>
              <a:rPr lang="ru-RU" sz="4000" b="1" smtClean="0">
                <a:solidFill>
                  <a:schemeClr val="tx1"/>
                </a:solidFill>
              </a:rPr>
              <a:t>достичь.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Тип задачи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Простая задача</a:t>
            </a:r>
            <a:r>
              <a:rPr lang="ru-RU" sz="4800" b="1" dirty="0" smtClean="0"/>
              <a:t>- решается при помощи одного действия;</a:t>
            </a:r>
            <a:endParaRPr lang="ru-RU" sz="4800" dirty="0" smtClean="0"/>
          </a:p>
          <a:p>
            <a:r>
              <a:rPr lang="ru-RU" sz="4800" smtClean="0"/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r>
              <a:rPr lang="ru-RU" sz="4800" b="1" smtClean="0">
                <a:solidFill>
                  <a:srgbClr val="FF0000"/>
                </a:solidFill>
              </a:rPr>
              <a:t>оставная  </a:t>
            </a:r>
            <a:r>
              <a:rPr lang="ru-RU" sz="4800" b="1" dirty="0" smtClean="0">
                <a:solidFill>
                  <a:srgbClr val="FF0000"/>
                </a:solidFill>
              </a:rPr>
              <a:t>задача</a:t>
            </a:r>
            <a:r>
              <a:rPr lang="ru-RU" sz="4800" dirty="0" smtClean="0"/>
              <a:t>, </a:t>
            </a:r>
            <a:r>
              <a:rPr lang="ru-RU" sz="4800" b="1" dirty="0"/>
              <a:t>в </a:t>
            </a:r>
            <a:r>
              <a:rPr lang="ru-RU" sz="4800" b="1" dirty="0" smtClean="0"/>
              <a:t>решении </a:t>
            </a:r>
            <a:r>
              <a:rPr lang="ru-RU" sz="4800" b="1" dirty="0"/>
              <a:t>которой </a:t>
            </a:r>
            <a:r>
              <a:rPr lang="ru-RU" sz="4800" b="1" dirty="0" smtClean="0"/>
              <a:t> </a:t>
            </a:r>
            <a:r>
              <a:rPr lang="ru-RU" sz="4800" b="1" dirty="0"/>
              <a:t>два или более </a:t>
            </a:r>
            <a:r>
              <a:rPr lang="ru-RU" sz="4800" b="1" dirty="0" smtClean="0"/>
              <a:t>действий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Определи тип задачи.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1. </a:t>
            </a:r>
            <a:r>
              <a:rPr lang="ru-RU" b="1" dirty="0" smtClean="0"/>
              <a:t>Миша купил 3 тетради по 9 руб. Сколько стоят тетради?</a:t>
            </a:r>
          </a:p>
          <a:p>
            <a:pPr>
              <a:buNone/>
            </a:pPr>
            <a:r>
              <a:rPr lang="ru-RU" b="1" dirty="0" smtClean="0"/>
              <a:t>2.Кате 10 лет, это больше на   2 года, чем брату. Сколько лет сестре и брату?</a:t>
            </a:r>
          </a:p>
          <a:p>
            <a:pPr>
              <a:buNone/>
            </a:pPr>
            <a:r>
              <a:rPr lang="ru-RU" b="1" dirty="0" smtClean="0"/>
              <a:t>3.У нас шнур длиной 15 см. Отрезали 1\3 часть. Сколько см отрезали?</a:t>
            </a:r>
          </a:p>
          <a:p>
            <a:pPr>
              <a:buNone/>
            </a:pPr>
            <a:r>
              <a:rPr lang="ru-RU" b="1" dirty="0" smtClean="0"/>
              <a:t>4. Длина прямоугольника 7 см, а ширина на 3 см меньше. Найди площадь прямоугольника.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Этапы решения задачи: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1 этап </a:t>
            </a:r>
            <a:r>
              <a:rPr lang="ru-RU" sz="4000" b="1" dirty="0"/>
              <a:t>– </a:t>
            </a:r>
            <a:r>
              <a:rPr lang="ru-RU" sz="4000" b="1" dirty="0" smtClean="0"/>
              <a:t>содержание </a:t>
            </a:r>
            <a:r>
              <a:rPr lang="ru-RU" sz="4000" b="1" dirty="0"/>
              <a:t>задачи; 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2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поиск(анализ) </a:t>
            </a:r>
            <a:r>
              <a:rPr lang="ru-RU" sz="4000" b="1" dirty="0"/>
              <a:t>решения задачи</a:t>
            </a:r>
            <a:r>
              <a:rPr lang="ru-RU" sz="4000" b="1" dirty="0" smtClean="0"/>
              <a:t>;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3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 решение задачи;</a:t>
            </a:r>
            <a:r>
              <a:rPr lang="ru-RU" sz="4000" b="1" dirty="0"/>
              <a:t> </a:t>
            </a:r>
            <a:endParaRPr lang="ru-RU" sz="4000" b="1" dirty="0" smtClean="0"/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4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проверка решения задачи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2-этап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анализ задачи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4000" b="1" dirty="0" smtClean="0"/>
              <a:t>Выделить в условии, входящие в неё величины: какие известны, какую надо найти;</a:t>
            </a:r>
          </a:p>
          <a:p>
            <a:r>
              <a:rPr lang="ru-RU" sz="4000" b="1" dirty="0" smtClean="0"/>
              <a:t>Связь между этими величинами;</a:t>
            </a:r>
          </a:p>
          <a:p>
            <a:r>
              <a:rPr lang="ru-RU" sz="4000" b="1" dirty="0" smtClean="0"/>
              <a:t>Выбор арифметического действия.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Этапы решения задачи: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1 этап </a:t>
            </a:r>
            <a:r>
              <a:rPr lang="ru-RU" sz="4000" b="1" dirty="0"/>
              <a:t>– </a:t>
            </a:r>
            <a:r>
              <a:rPr lang="ru-RU" sz="4000" b="1" dirty="0" smtClean="0"/>
              <a:t>содержание </a:t>
            </a:r>
            <a:r>
              <a:rPr lang="ru-RU" sz="4000" b="1" dirty="0"/>
              <a:t>задачи; 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2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поиск(анализ) </a:t>
            </a:r>
            <a:r>
              <a:rPr lang="ru-RU" sz="4000" b="1" dirty="0"/>
              <a:t>решения задачи</a:t>
            </a:r>
            <a:r>
              <a:rPr lang="ru-RU" sz="4000" b="1" dirty="0" smtClean="0"/>
              <a:t>;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3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 решение задачи;</a:t>
            </a:r>
            <a:r>
              <a:rPr lang="ru-RU" sz="4000" b="1" dirty="0"/>
              <a:t> </a:t>
            </a:r>
            <a:endParaRPr lang="ru-RU" sz="4000" b="1" dirty="0" smtClean="0"/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4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этап </a:t>
            </a:r>
            <a:r>
              <a:rPr lang="ru-RU" sz="4000" b="1" dirty="0"/>
              <a:t>– </a:t>
            </a:r>
            <a:r>
              <a:rPr lang="ru-RU" sz="4000" b="1" dirty="0" smtClean="0"/>
              <a:t>проверка решения задачи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130</TotalTime>
  <Words>337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Девиз урока</vt:lpstr>
      <vt:lpstr>Найди лишнее</vt:lpstr>
      <vt:lpstr>ПОДУМАЙ, СКАЖИ!</vt:lpstr>
      <vt:lpstr>Задача</vt:lpstr>
      <vt:lpstr>Тип задачи</vt:lpstr>
      <vt:lpstr>Определи тип задачи.</vt:lpstr>
      <vt:lpstr>Этапы решения задачи:</vt:lpstr>
      <vt:lpstr>2-этап  анализ задачи</vt:lpstr>
      <vt:lpstr>Этапы решения задачи:</vt:lpstr>
      <vt:lpstr>Думай, анализируй, решай!</vt:lpstr>
      <vt:lpstr>Предположите и обобщите !</vt:lpstr>
      <vt:lpstr>Рецепт:  ЗАДАЧА </vt:lpstr>
      <vt:lpstr>Подумай!</vt:lpstr>
      <vt:lpstr>Спасибо за сотрудничество!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</dc:title>
  <dc:creator>Надежда леонидовна</dc:creator>
  <cp:lastModifiedBy>Надежда леонидовна</cp:lastModifiedBy>
  <cp:revision>12</cp:revision>
  <dcterms:created xsi:type="dcterms:W3CDTF">2014-11-10T06:39:57Z</dcterms:created>
  <dcterms:modified xsi:type="dcterms:W3CDTF">2014-12-19T05:22:16Z</dcterms:modified>
</cp:coreProperties>
</file>